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9" r:id="rId10"/>
    <p:sldId id="268" r:id="rId11"/>
    <p:sldId id="266" r:id="rId12"/>
    <p:sldId id="270" r:id="rId13"/>
    <p:sldId id="271" r:id="rId14"/>
    <p:sldId id="272" r:id="rId15"/>
  </p:sldIdLst>
  <p:sldSz cx="9144000" cy="5143500" type="screen16x9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06" autoAdjust="0"/>
  </p:normalViewPr>
  <p:slideViewPr>
    <p:cSldViewPr>
      <p:cViewPr>
        <p:scale>
          <a:sx n="100" d="100"/>
          <a:sy n="100" d="100"/>
        </p:scale>
        <p:origin x="-240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5078-A775-4FDF-8503-34B8ED7B46EB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02591-8A53-451D-81E4-261E1E1FBA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622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02591-8A53-451D-81E4-261E1E1FBA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258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02591-8A53-451D-81E4-261E1E1FBA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45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790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05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341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030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250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3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43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13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301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430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77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7EC63-B441-4D27-ADE7-778969E287C0}" type="datetimeFigureOut">
              <a:rPr lang="ru-RU" smtClean="0"/>
              <a:t>06.08.2014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4AF32-4C2E-4D64-AC8A-666395DF4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87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0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0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ctr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𝑨𝒓𝒄𝒕𝒈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, 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𝒂𝒓𝒄𝒄𝒕𝒈</m:t>
                    </m:r>
                  </m:oMath>
                </a14:m>
                <a:r>
                  <a:rPr lang="ru-RU" sz="5000" b="1" dirty="0" smtClean="0">
                    <a:solidFill>
                      <a:srgbClr val="003366"/>
                    </a:solidFill>
                  </a:rPr>
                  <a:t>. Решение уравнений </a:t>
                </a:r>
                <a14:m>
                  <m:oMath xmlns:m="http://schemas.openxmlformats.org/officeDocument/2006/math"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𝒕𝒈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 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𝒕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=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𝒂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, 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𝒄𝒕𝒈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 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𝒕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=</m:t>
                    </m:r>
                    <m:r>
                      <a:rPr lang="en-US" sz="5000" b="1" i="1" smtClean="0">
                        <a:solidFill>
                          <a:srgbClr val="003366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sz="5000" b="1" dirty="0" smtClean="0">
                    <a:solidFill>
                      <a:srgbClr val="003366"/>
                    </a:solidFill>
                  </a:rPr>
                  <a:t> </a:t>
                </a:r>
                <a:r>
                  <a:rPr lang="ru-RU" sz="5000" b="1" dirty="0" smtClean="0">
                    <a:solidFill>
                      <a:srgbClr val="003366"/>
                    </a:solidFill>
                  </a:rPr>
                  <a:t> </a:t>
                </a:r>
                <a:endParaRPr lang="ru-RU" sz="5000" b="1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1">
                <a:blip r:embed="rId2"/>
                <a:stretch>
                  <a:fillRect l="-2745" t="-27624" b="-441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6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Упражнение: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spcBef>
                    <a:spcPts val="1200"/>
                  </a:spcBef>
                  <a:buNone/>
                </a:pPr>
                <a:r>
                  <a:rPr lang="ru-RU" dirty="0" smtClean="0"/>
                  <a:t>Вычислите: </a:t>
                </a:r>
                <a:endParaRPr lang="en-US" dirty="0" smtClean="0"/>
              </a:p>
              <a:p>
                <a:pPr marL="0" indent="0">
                  <a:spcBef>
                    <a:spcPts val="1200"/>
                  </a:spcBef>
                  <a:buNone/>
                </a:pPr>
                <a:endParaRPr lang="en-US" sz="1600" dirty="0" smtClean="0"/>
              </a:p>
              <a:p>
                <a:pPr marL="0" indent="0">
                  <a:spcBef>
                    <a:spcPts val="12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latin typeface="Cambria Math"/>
                                </a:rPr>
                                <m:t>𝑎𝑟𝑐𝑐𝑜𝑠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𝑎𝑟𝑐𝑠𝑖𝑛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latin typeface="Cambria Math"/>
                                </a:rPr>
                                <m:t>𝑎𝑟𝑐𝑐𝑜𝑠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23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59832" y="2096568"/>
                <a:ext cx="92544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096568"/>
                <a:ext cx="925446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49859" y="2931790"/>
                <a:ext cx="950324" cy="9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859" y="2931790"/>
                <a:ext cx="950324" cy="9291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954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1560" y="438457"/>
                <a:ext cx="183947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если </m:t>
                      </m:r>
                      <m:d>
                        <m:dPr>
                          <m:begChr m:val="|"/>
                          <m:endChr m:val="|"/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1, 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то</m:t>
                      </m:r>
                    </m:oMath>
                  </m:oMathPara>
                </a14:m>
                <a:endParaRPr lang="ru-RU" b="0" dirty="0" smtClean="0">
                  <a:ea typeface="Cambria Math"/>
                </a:endParaRPr>
              </a:p>
              <a:p>
                <a:r>
                  <a:rPr lang="en-US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38457"/>
                <a:ext cx="1839478" cy="64633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1560" y="1196955"/>
                <a:ext cx="2926827" cy="544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⇔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eqArr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𝑐𝑜𝑠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=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,</m:t>
                                      </m:r>
                                    </m:e>
                                  </m:func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0≤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≤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e>
                              </m:eqArr>
                            </m:e>
                          </m:d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196955"/>
                <a:ext cx="2926827" cy="5447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20072" y="421547"/>
                <a:ext cx="183947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если </m:t>
                      </m:r>
                      <m:d>
                        <m:dPr>
                          <m:begChr m:val="|"/>
                          <m:endChr m:val="|"/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1, 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то</m:t>
                      </m:r>
                    </m:oMath>
                  </m:oMathPara>
                </a14:m>
                <a:endParaRPr lang="ru-RU" b="0" dirty="0" smtClean="0">
                  <a:ea typeface="Cambria Math"/>
                </a:endParaRPr>
              </a:p>
              <a:p>
                <a:r>
                  <a:rPr lang="en-US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421547"/>
                <a:ext cx="1839478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20072" y="1059514"/>
                <a:ext cx="3208379" cy="819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𝑎𝑟𝑐𝑠𝑖𝑛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⇔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eqArr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=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,</m:t>
                                      </m:r>
                                    </m:e>
                                  </m:func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       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≤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≤</m:t>
                                  </m:r>
                                  <m:f>
                                    <m:fPr>
                                      <m:ctrlP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.</m:t>
                                  </m:r>
                                </m:e>
                              </m:eqArr>
                            </m:e>
                          </m:d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059514"/>
                <a:ext cx="3208379" cy="81964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628118" y="2584048"/>
                <a:ext cx="29594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𝑡</m:t>
                      </m:r>
                      <m:r>
                        <a:rPr lang="en-US" i="1" smtClean="0">
                          <a:latin typeface="Cambria Math"/>
                        </a:rPr>
                        <m:t>=±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arccos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func>
                      <m:r>
                        <a:rPr lang="en-US" i="1"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18" y="2584048"/>
                <a:ext cx="29594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5221975" y="2571750"/>
                <a:ext cx="3272050" cy="3742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𝑡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𝑎𝑟𝑐𝑠𝑖𝑛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975" y="2571750"/>
                <a:ext cx="3272050" cy="37427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611560" y="2058929"/>
                <a:ext cx="11496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058929"/>
                <a:ext cx="114967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5241447" y="2069983"/>
                <a:ext cx="11264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447" y="2069983"/>
                <a:ext cx="1126462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099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32040" y="0"/>
            <a:ext cx="421196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2405570" y="339502"/>
            <a:ext cx="6190" cy="460851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39552" y="2571750"/>
            <a:ext cx="3600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 rot="5400000">
            <a:off x="251713" y="1450303"/>
            <a:ext cx="4320093" cy="2238816"/>
            <a:chOff x="1692067" y="401651"/>
            <a:chExt cx="4320093" cy="2906590"/>
          </a:xfrm>
        </p:grpSpPr>
        <p:sp>
          <p:nvSpPr>
            <p:cNvPr id="10" name="Полилиния 9"/>
            <p:cNvSpPr/>
            <p:nvPr/>
          </p:nvSpPr>
          <p:spPr>
            <a:xfrm>
              <a:off x="1692067" y="401651"/>
              <a:ext cx="2162086" cy="1461331"/>
            </a:xfrm>
            <a:custGeom>
              <a:avLst/>
              <a:gdLst>
                <a:gd name="connsiteX0" fmla="*/ 0 w 2162086"/>
                <a:gd name="connsiteY0" fmla="*/ 0 h 1461331"/>
                <a:gd name="connsiteX1" fmla="*/ 1102408 w 2162086"/>
                <a:gd name="connsiteY1" fmla="*/ 299103 h 1461331"/>
                <a:gd name="connsiteX2" fmla="*/ 2162086 w 2162086"/>
                <a:gd name="connsiteY2" fmla="*/ 1461331 h 1461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086" h="1461331">
                  <a:moveTo>
                    <a:pt x="0" y="0"/>
                  </a:moveTo>
                  <a:cubicBezTo>
                    <a:pt x="371030" y="27774"/>
                    <a:pt x="742060" y="55548"/>
                    <a:pt x="1102408" y="299103"/>
                  </a:cubicBezTo>
                  <a:cubicBezTo>
                    <a:pt x="1462756" y="542658"/>
                    <a:pt x="1812421" y="1001994"/>
                    <a:pt x="2162086" y="1461331"/>
                  </a:cubicBezTo>
                </a:path>
              </a:pathLst>
            </a:cu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 rot="10800000">
              <a:off x="3850074" y="1846910"/>
              <a:ext cx="2162086" cy="1461331"/>
            </a:xfrm>
            <a:custGeom>
              <a:avLst/>
              <a:gdLst>
                <a:gd name="connsiteX0" fmla="*/ 0 w 2162086"/>
                <a:gd name="connsiteY0" fmla="*/ 0 h 1461331"/>
                <a:gd name="connsiteX1" fmla="*/ 1102408 w 2162086"/>
                <a:gd name="connsiteY1" fmla="*/ 299103 h 1461331"/>
                <a:gd name="connsiteX2" fmla="*/ 2162086 w 2162086"/>
                <a:gd name="connsiteY2" fmla="*/ 1461331 h 1461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086" h="1461331">
                  <a:moveTo>
                    <a:pt x="0" y="0"/>
                  </a:moveTo>
                  <a:cubicBezTo>
                    <a:pt x="371030" y="27774"/>
                    <a:pt x="742060" y="55548"/>
                    <a:pt x="1102408" y="299103"/>
                  </a:cubicBezTo>
                  <a:cubicBezTo>
                    <a:pt x="1462756" y="542658"/>
                    <a:pt x="1812421" y="1001994"/>
                    <a:pt x="2162086" y="1461331"/>
                  </a:cubicBezTo>
                </a:path>
              </a:pathLst>
            </a:cu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Прямая соединительная линия 12"/>
          <p:cNvCxnSpPr/>
          <p:nvPr/>
        </p:nvCxnSpPr>
        <p:spPr>
          <a:xfrm flipV="1">
            <a:off x="985889" y="355258"/>
            <a:ext cx="0" cy="4424828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3851920" y="355258"/>
            <a:ext cx="0" cy="4424828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9552" y="2572968"/>
                <a:ext cx="455702" cy="4060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12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1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572968"/>
                <a:ext cx="455702" cy="40607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51920" y="2567671"/>
                <a:ext cx="314637" cy="4060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12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1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2567671"/>
                <a:ext cx="314637" cy="40607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единительная линия 14"/>
          <p:cNvCxnSpPr/>
          <p:nvPr/>
        </p:nvCxnSpPr>
        <p:spPr>
          <a:xfrm flipV="1">
            <a:off x="2117696" y="2571751"/>
            <a:ext cx="0" cy="27740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16636" y="2161550"/>
                <a:ext cx="288032" cy="407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636" y="2161550"/>
                <a:ext cx="288032" cy="407291"/>
              </a:xfrm>
              <a:prstGeom prst="rect">
                <a:avLst/>
              </a:prstGeom>
              <a:blipFill rotWithShape="1">
                <a:blip r:embed="rId5"/>
                <a:stretch>
                  <a:fillRect r="-29787" b="-15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839160" y="2159342"/>
                <a:ext cx="288032" cy="407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dirty="0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160" y="2159342"/>
                <a:ext cx="288032" cy="407291"/>
              </a:xfrm>
              <a:prstGeom prst="rect">
                <a:avLst/>
              </a:prstGeom>
              <a:blipFill rotWithShape="1">
                <a:blip r:embed="rId6"/>
                <a:stretch>
                  <a:fillRect r="-297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412542" y="2155575"/>
                <a:ext cx="288032" cy="406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dirty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542" y="2155575"/>
                <a:ext cx="288032" cy="406073"/>
              </a:xfrm>
              <a:prstGeom prst="rect">
                <a:avLst/>
              </a:prstGeom>
              <a:blipFill rotWithShape="1">
                <a:blip r:embed="rId7"/>
                <a:stretch>
                  <a:fillRect r="-29787" b="-15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Прямая соединительная линия 24"/>
          <p:cNvCxnSpPr/>
          <p:nvPr/>
        </p:nvCxnSpPr>
        <p:spPr>
          <a:xfrm flipV="1">
            <a:off x="1684998" y="2567672"/>
            <a:ext cx="0" cy="77482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700574" y="3361971"/>
            <a:ext cx="72057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315452" y="4587974"/>
            <a:ext cx="107939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1283037" y="2570870"/>
            <a:ext cx="0" cy="20171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142314" y="2849159"/>
            <a:ext cx="26635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596290" y="2566633"/>
                <a:ext cx="288032" cy="407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dirty="0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290" y="2566633"/>
                <a:ext cx="288032" cy="40729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Прямая соединительная линия 42"/>
          <p:cNvCxnSpPr/>
          <p:nvPr/>
        </p:nvCxnSpPr>
        <p:spPr>
          <a:xfrm flipV="1">
            <a:off x="2695333" y="2294342"/>
            <a:ext cx="0" cy="27740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428982" y="2294342"/>
            <a:ext cx="26635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987824" y="2571751"/>
                <a:ext cx="288032" cy="406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dirty="0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571751"/>
                <a:ext cx="288032" cy="406073"/>
              </a:xfrm>
              <a:prstGeom prst="rect">
                <a:avLst/>
              </a:prstGeom>
              <a:blipFill rotWithShape="1">
                <a:blip r:embed="rId9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419872" y="2561321"/>
                <a:ext cx="288032" cy="407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2561321"/>
                <a:ext cx="288032" cy="40729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Прямая соединительная линия 46"/>
          <p:cNvCxnSpPr/>
          <p:nvPr/>
        </p:nvCxnSpPr>
        <p:spPr>
          <a:xfrm flipV="1">
            <a:off x="3131840" y="1792844"/>
            <a:ext cx="0" cy="77482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408665" y="1788638"/>
            <a:ext cx="72057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428982" y="527184"/>
            <a:ext cx="107939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3531168" y="527184"/>
            <a:ext cx="0" cy="20171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315639" y="2635378"/>
                <a:ext cx="424667" cy="3512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800" b="0" i="1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8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ru-RU" sz="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sz="8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639" y="2635378"/>
                <a:ext cx="424667" cy="35125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147139" y="2093492"/>
                <a:ext cx="330603" cy="3512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800" b="0" i="1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8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8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ru-RU" sz="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sz="8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139" y="2093492"/>
                <a:ext cx="330603" cy="35125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2180833" y="1685122"/>
                <a:ext cx="26321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8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8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0833" y="1685122"/>
                <a:ext cx="263213" cy="21544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147139" y="409665"/>
                <a:ext cx="330603" cy="2299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8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8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sz="8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139" y="409665"/>
                <a:ext cx="330603" cy="22993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2329985" y="3234778"/>
                <a:ext cx="3401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800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ru-RU" sz="8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985" y="3234778"/>
                <a:ext cx="340158" cy="21544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339268" y="4473006"/>
                <a:ext cx="407547" cy="2299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8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ru-RU" sz="8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8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sz="8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268" y="4473006"/>
                <a:ext cx="407547" cy="22993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160861" y="771550"/>
                <a:ext cx="14452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861" y="771550"/>
                <a:ext cx="1445267" cy="369332"/>
              </a:xfrm>
              <a:prstGeom prst="rect">
                <a:avLst/>
              </a:prstGeom>
              <a:blipFill rotWithShape="1">
                <a:blip r:embed="rId1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160862" y="339502"/>
                <a:ext cx="34410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Функция непрерывна,монотонна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862" y="339502"/>
                <a:ext cx="3441002" cy="369332"/>
              </a:xfrm>
              <a:prstGeom prst="rect">
                <a:avLst/>
              </a:prstGeom>
              <a:blipFill rotWithShape="1">
                <a:blip r:embed="rId18"/>
                <a:stretch>
                  <a:fillRect l="-532" r="-6383"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Прямая соединительная линия 59"/>
          <p:cNvCxnSpPr/>
          <p:nvPr/>
        </p:nvCxnSpPr>
        <p:spPr>
          <a:xfrm>
            <a:off x="2394846" y="1347614"/>
            <a:ext cx="99230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62199" y="1239892"/>
                <a:ext cx="3068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8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8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2199" y="1239892"/>
                <a:ext cx="306879" cy="215444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Прямая соединительная линия 62"/>
          <p:cNvCxnSpPr/>
          <p:nvPr/>
        </p:nvCxnSpPr>
        <p:spPr>
          <a:xfrm flipV="1">
            <a:off x="3380504" y="1362230"/>
            <a:ext cx="0" cy="120661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240011" y="2561648"/>
                <a:ext cx="2880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1200" i="1" dirty="0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200" b="0" i="1" dirty="0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dirty="0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011" y="2561648"/>
                <a:ext cx="288032" cy="276999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160862" y="1315790"/>
                <a:ext cx="16049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𝑎𝑟𝑐𝑡𝑔</m:t>
                          </m:r>
                        </m:fNam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862" y="1315790"/>
                <a:ext cx="1604927" cy="369332"/>
              </a:xfrm>
              <a:prstGeom prst="rect">
                <a:avLst/>
              </a:prstGeom>
              <a:blipFill rotWithShape="1">
                <a:blip r:embed="rId21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160862" y="1804770"/>
                <a:ext cx="3126625" cy="822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𝑎𝑟𝑐𝑡𝑔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⇔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eqArr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𝑡𝑔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=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,</m:t>
                                      </m:r>
                                    </m:e>
                                  </m:func>
                                  <m:r>
                                    <a:rPr lang="ru-RU" b="0" i="1" smtClean="0">
                                      <a:latin typeface="Cambria Math"/>
                                      <a:ea typeface="Cambria Math"/>
                                    </a:rPr>
                                    <m:t>        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&lt;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&lt;</m:t>
                                  </m:r>
                                  <m:f>
                                    <m:fPr>
                                      <m:ctrlP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.</m:t>
                                  </m:r>
                                </m:e>
                              </m:eqArr>
                            </m:e>
                          </m:d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862" y="1804770"/>
                <a:ext cx="3126625" cy="822597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848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6" grpId="0"/>
      <p:bldP spid="17" grpId="0"/>
      <p:bldP spid="18" grpId="0"/>
      <p:bldP spid="42" grpId="0"/>
      <p:bldP spid="45" grpId="0"/>
      <p:bldP spid="46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2" grpId="0"/>
      <p:bldP spid="65" grpId="0"/>
      <p:bldP spid="66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2434" y="792782"/>
                <a:ext cx="1426288" cy="562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𝑎𝑟𝑐𝑡𝑔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1=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34" y="792782"/>
                <a:ext cx="1426288" cy="5629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19714" y="515270"/>
                <a:ext cx="2162002" cy="1117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ru-RU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ru-RU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d>
                                <m:dPr>
                                  <m:ctrlPr>
                                    <a:rPr lang="ru-RU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; </m:t>
                                  </m:r>
                                  <m:f>
                                    <m:fPr>
                                      <m:ctrlP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𝑡𝑔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=1.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714" y="515270"/>
                <a:ext cx="2162002" cy="11179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2434" y="2715766"/>
                <a:ext cx="1577868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𝑎𝑟𝑐𝑡𝑔</m:t>
                          </m:r>
                        </m:fName>
                        <m:e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34" y="2715766"/>
                <a:ext cx="1577868" cy="5647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18722" y="2439152"/>
                <a:ext cx="2247859" cy="1117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ru-RU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i="1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d>
                                <m:dPr>
                                  <m:ctrlPr>
                                    <a:rPr lang="ru-RU" i="1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l-GR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; </m:t>
                                  </m:r>
                                  <m:f>
                                    <m:fPr>
                                      <m:ctrlPr>
                                        <a:rPr lang="el-GR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l-GR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𝑡𝑔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l-GR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l-GR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=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.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8722" y="2439152"/>
                <a:ext cx="2247859" cy="111799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99992" y="1563638"/>
                <a:ext cx="3283528" cy="553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𝑎𝑟𝑐𝑐𝑡𝑔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⇔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eqArr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𝑐𝑡𝑔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=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,</m:t>
                                      </m:r>
                                    </m:e>
                                  </m:func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      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0&lt;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&lt;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.      </m:t>
                                  </m:r>
                                </m:e>
                              </m:eqArr>
                            </m:e>
                          </m:d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1563638"/>
                <a:ext cx="3283528" cy="55380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312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Свойства:</a:t>
            </a:r>
            <a:endParaRPr lang="ru-RU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47864" y="1275606"/>
                <a:ext cx="26060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𝑎𝑟𝑐𝑡𝑔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</a:rPr>
                        <m:t>𝑎𝑟𝑐𝑡𝑔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1275606"/>
                <a:ext cx="2606034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086510" y="1923678"/>
                <a:ext cx="3061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𝑎𝑟𝑐𝑐𝑡𝑔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𝑎𝑟𝑐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</a:rPr>
                        <m:t>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510" y="1923678"/>
                <a:ext cx="3061416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333" r="-218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288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64554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555526"/>
                <a:ext cx="8229600" cy="4176464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buNone/>
                </a:pPr>
                <a:r>
                  <a:rPr lang="ru-RU" sz="7200" dirty="0" smtClean="0"/>
                  <a:t>Вычислить</a:t>
                </a:r>
                <a:endParaRPr lang="en-US" sz="7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7200" b="0" i="1" smtClean="0">
                          <a:latin typeface="Cambria Math"/>
                        </a:rPr>
                        <m:t>𝑎𝑟𝑐𝑡𝑔</m:t>
                      </m:r>
                      <m:r>
                        <a:rPr lang="en-US" sz="72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7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72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72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7200" b="0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72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72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7200" b="0" i="1" smtClean="0">
                          <a:latin typeface="Cambria Math"/>
                        </a:rPr>
                        <m:t>+</m:t>
                      </m:r>
                      <m:r>
                        <a:rPr lang="en-US" sz="7200" b="0" i="1" smtClean="0">
                          <a:latin typeface="Cambria Math"/>
                        </a:rPr>
                        <m:t>𝑎𝑟𝑐𝑐𝑡𝑔</m:t>
                      </m:r>
                      <m:r>
                        <a:rPr lang="en-US" sz="7200" b="0" i="1" smtClean="0">
                          <a:latin typeface="Cambria Math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sz="7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72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US" sz="7200" b="0" i="1" smtClean="0">
                          <a:latin typeface="Cambria Math"/>
                        </a:rPr>
                        <m:t>+</m:t>
                      </m:r>
                      <m:r>
                        <a:rPr lang="en-US" sz="7200" b="0" i="1" smtClean="0">
                          <a:latin typeface="Cambria Math"/>
                        </a:rPr>
                        <m:t>𝑎𝑟𝑐𝑐𝑡𝑔</m:t>
                      </m:r>
                      <m:r>
                        <a:rPr lang="en-US" sz="7200" b="0" i="1" smtClean="0">
                          <a:latin typeface="Cambria Math"/>
                        </a:rPr>
                        <m:t> 0+</m:t>
                      </m:r>
                      <m:r>
                        <a:rPr lang="en-US" sz="7200" b="0" i="1" smtClean="0">
                          <a:latin typeface="Cambria Math"/>
                        </a:rPr>
                        <m:t>𝑎𝑟𝑐𝑡𝑔</m:t>
                      </m:r>
                      <m:r>
                        <a:rPr lang="en-US" sz="72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7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7200" b="0" i="1" smtClean="0">
                              <a:latin typeface="Cambria Math"/>
                            </a:rPr>
                            <m:t>−2</m:t>
                          </m:r>
                        </m:e>
                      </m:d>
                      <m:r>
                        <a:rPr lang="en-US" sz="7200" b="0" i="1" smtClean="0">
                          <a:latin typeface="Cambria Math"/>
                        </a:rPr>
                        <m:t>+</m:t>
                      </m:r>
                      <m:r>
                        <a:rPr lang="en-US" sz="7200" b="0" i="1" smtClean="0">
                          <a:latin typeface="Cambria Math"/>
                        </a:rPr>
                        <m:t>𝑎𝑟𝑐𝑡𝑔</m:t>
                      </m:r>
                      <m:r>
                        <a:rPr lang="en-US" sz="7200" b="0" i="1" smtClean="0">
                          <a:latin typeface="Cambria Math"/>
                        </a:rPr>
                        <m:t> 2.</m:t>
                      </m:r>
                    </m:oMath>
                  </m:oMathPara>
                </a14:m>
                <a:endParaRPr lang="en-US" sz="7200" dirty="0" smtClean="0"/>
              </a:p>
              <a:p>
                <a:pPr marL="0" indent="0">
                  <a:buNone/>
                </a:pPr>
                <a:r>
                  <a:rPr lang="ru-RU" sz="7200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7200" i="1">
                          <a:latin typeface="Cambria Math"/>
                        </a:rPr>
                        <m:t>𝑎𝑟𝑐𝑡𝑔</m:t>
                      </m:r>
                      <m:r>
                        <a:rPr lang="en-US" sz="7200" i="1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7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72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7200" i="1">
                                  <a:latin typeface="Cambria Math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7200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720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72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ru-RU" sz="72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ru-RU" sz="7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72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7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sz="7200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7200" i="1">
                          <a:latin typeface="Cambria Math"/>
                        </a:rPr>
                        <m:t>𝑎𝑟𝑐𝑐𝑡𝑔</m:t>
                      </m:r>
                      <m:r>
                        <a:rPr lang="en-US" sz="7200" i="1">
                          <a:latin typeface="Cambria Math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sz="72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7200" i="1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ru-RU" sz="7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7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72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7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sz="7200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7200" i="1">
                          <a:latin typeface="Cambria Math"/>
                        </a:rPr>
                        <m:t>𝑎𝑟𝑐𝑐𝑡𝑔</m:t>
                      </m:r>
                      <m:r>
                        <a:rPr lang="en-US" sz="7200" i="1">
                          <a:latin typeface="Cambria Math"/>
                        </a:rPr>
                        <m:t> 0=</m:t>
                      </m:r>
                      <m:f>
                        <m:fPr>
                          <m:ctrlPr>
                            <a:rPr lang="el-GR" sz="7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7200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7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7200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7200" i="1">
                          <a:latin typeface="Cambria Math"/>
                        </a:rPr>
                        <m:t>𝑎𝑟𝑐𝑡𝑔</m:t>
                      </m:r>
                      <m:r>
                        <a:rPr lang="en-US" sz="7200" i="1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7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7200" i="1">
                              <a:latin typeface="Cambria Math"/>
                            </a:rPr>
                            <m:t>−2</m:t>
                          </m:r>
                        </m:e>
                      </m:d>
                      <m:r>
                        <a:rPr lang="ru-RU" sz="7200" b="0" i="1" smtClean="0">
                          <a:latin typeface="Cambria Math"/>
                        </a:rPr>
                        <m:t>=−</m:t>
                      </m:r>
                      <m:r>
                        <a:rPr lang="en-US" sz="7200" b="0" i="1" smtClean="0">
                          <a:latin typeface="Cambria Math"/>
                        </a:rPr>
                        <m:t>𝑎𝑟𝑐𝑡𝑔</m:t>
                      </m:r>
                      <m:r>
                        <a:rPr lang="en-US" sz="7200" b="0" i="1" smtClean="0"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US" sz="7200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72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7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72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72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72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7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72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sz="72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72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l-GR" sz="7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72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72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7200" i="1">
                          <a:latin typeface="Cambria Math"/>
                        </a:rPr>
                        <m:t>−</m:t>
                      </m:r>
                      <m:r>
                        <a:rPr lang="en-US" sz="7200" i="1">
                          <a:latin typeface="Cambria Math"/>
                        </a:rPr>
                        <m:t>𝑎𝑟𝑐𝑡𝑔</m:t>
                      </m:r>
                      <m:r>
                        <a:rPr lang="en-US" sz="7200" i="1">
                          <a:latin typeface="Cambria Math"/>
                        </a:rPr>
                        <m:t> 2+</m:t>
                      </m:r>
                      <m:r>
                        <a:rPr lang="en-US" sz="7200" i="1">
                          <a:latin typeface="Cambria Math"/>
                        </a:rPr>
                        <m:t>𝑎𝑟𝑐𝑡𝑔</m:t>
                      </m:r>
                      <m:r>
                        <a:rPr lang="en-US" sz="7200" i="1">
                          <a:latin typeface="Cambria Math"/>
                        </a:rPr>
                        <m:t> 2=</m:t>
                      </m:r>
                      <m:f>
                        <m:fPr>
                          <m:ctrlPr>
                            <a:rPr lang="el-GR" sz="7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72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72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7200" dirty="0"/>
              </a:p>
              <a:p>
                <a:pPr marL="0" indent="0">
                  <a:buNone/>
                </a:pPr>
                <a:endParaRPr lang="ru-RU" sz="7200" dirty="0" smtClean="0"/>
              </a:p>
              <a:p>
                <a:pPr marL="0" indent="0">
                  <a:buNone/>
                </a:pPr>
                <a:r>
                  <a:rPr lang="ru-RU" sz="7200" dirty="0" smtClean="0"/>
                  <a:t>Ответ: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7200" i="1">
                            <a:latin typeface="Cambria Math"/>
                          </a:rPr>
                        </m:ctrlPr>
                      </m:fPr>
                      <m:num>
                        <m:r>
                          <a:rPr lang="el-GR" sz="7200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l-GR" sz="72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ru-RU" sz="7200" b="0" i="1" smtClean="0">
                        <a:latin typeface="Cambria Math"/>
                      </a:rPr>
                      <m:t>.</m:t>
                    </m:r>
                  </m:oMath>
                </a14:m>
                <a:endParaRPr lang="ru-RU" sz="7200" b="0" dirty="0" smtClean="0"/>
              </a:p>
              <a:p>
                <a:pPr marL="0" indent="0">
                  <a:buNone/>
                </a:pPr>
                <a:endParaRPr lang="ru-RU" b="0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555526"/>
                <a:ext cx="8229600" cy="4176464"/>
              </a:xfrm>
              <a:blipFill rotWithShape="1">
                <a:blip r:embed="rId2"/>
                <a:stretch>
                  <a:fillRect l="-667" t="-1898" b="-20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56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8692" y="1285367"/>
            <a:ext cx="4572000" cy="38678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1285367"/>
            <a:ext cx="4572000" cy="38678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64554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627534"/>
                <a:ext cx="8291264" cy="795535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уравнение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𝑡𝑔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Решение: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627534"/>
                <a:ext cx="8291264" cy="795535"/>
              </a:xfrm>
              <a:blipFill rotWithShape="1">
                <a:blip r:embed="rId2"/>
                <a:stretch>
                  <a:fillRect l="-882" t="-10000" b="-69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Прямая соединительная линия 10"/>
          <p:cNvCxnSpPr/>
          <p:nvPr/>
        </p:nvCxnSpPr>
        <p:spPr>
          <a:xfrm>
            <a:off x="2472915" y="1954332"/>
            <a:ext cx="0" cy="326306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835696" y="1946421"/>
            <a:ext cx="0" cy="33421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131840" y="1946422"/>
            <a:ext cx="0" cy="33421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26402" y="3581099"/>
                <a:ext cx="1546513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𝑎𝑟𝑐𝑡𝑔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02" y="3581099"/>
                <a:ext cx="1546513" cy="401970"/>
              </a:xfrm>
              <a:prstGeom prst="rect">
                <a:avLst/>
              </a:prstGeom>
              <a:blipFill rotWithShape="1">
                <a:blip r:embed="rId3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258403" y="3613737"/>
                <a:ext cx="13659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+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403" y="3613737"/>
                <a:ext cx="136595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Группа 23"/>
          <p:cNvGrpSpPr/>
          <p:nvPr/>
        </p:nvGrpSpPr>
        <p:grpSpPr>
          <a:xfrm>
            <a:off x="6084168" y="1849691"/>
            <a:ext cx="1653528" cy="1298123"/>
            <a:chOff x="373816" y="847913"/>
            <a:chExt cx="3910152" cy="3069714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Овал 26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9" name="Прямая соединительная линия 28"/>
          <p:cNvCxnSpPr/>
          <p:nvPr/>
        </p:nvCxnSpPr>
        <p:spPr>
          <a:xfrm>
            <a:off x="7403543" y="1419622"/>
            <a:ext cx="0" cy="185459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6523320" y="1488551"/>
            <a:ext cx="936104" cy="158417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084929" y="1819968"/>
                <a:ext cx="3712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929" y="1819968"/>
                <a:ext cx="371255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470715" y="2903688"/>
                <a:ext cx="3754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715" y="2903688"/>
                <a:ext cx="375424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94832" y="4049658"/>
                <a:ext cx="2008114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832" y="4049658"/>
                <a:ext cx="2008114" cy="56477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02819" y="3536242"/>
                <a:ext cx="2060564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: 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ru-RU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819" y="3536242"/>
                <a:ext cx="2060564" cy="56477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502819" y="4063064"/>
                <a:ext cx="2449581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: 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ru-RU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819" y="4063064"/>
                <a:ext cx="2449581" cy="56477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авая фигурная скобка 45"/>
          <p:cNvSpPr/>
          <p:nvPr/>
        </p:nvSpPr>
        <p:spPr>
          <a:xfrm>
            <a:off x="6805166" y="3672094"/>
            <a:ext cx="184454" cy="792088"/>
          </a:xfrm>
          <a:prstGeom prst="rightBrace">
            <a:avLst>
              <a:gd name="adj1" fmla="val 35737"/>
              <a:gd name="adj2" fmla="val 49117"/>
            </a:avLst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932988" y="3787497"/>
                <a:ext cx="2259786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988" y="3787497"/>
                <a:ext cx="2259786" cy="56477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426031" y="1476898"/>
                <a:ext cx="442044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031" y="1476898"/>
                <a:ext cx="442044" cy="333168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" name="Рисунок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2" y="1354743"/>
            <a:ext cx="2664296" cy="1793071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059348" y="1952966"/>
            <a:ext cx="24706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7380312" y="1563638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84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40" grpId="0"/>
      <p:bldP spid="41" grpId="0"/>
      <p:bldP spid="42" grpId="0"/>
      <p:bldP spid="44" grpId="0"/>
      <p:bldP spid="45" grpId="0"/>
      <p:bldP spid="46" grpId="0" animBg="1"/>
      <p:bldP spid="47" grpId="0"/>
      <p:bldP spid="48" grpId="0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60851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998876" y="123478"/>
                <a:ext cx="3754760" cy="925611"/>
              </a:xfr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𝑡𝑔</m:t>
                          </m:r>
                        </m:fName>
                        <m: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998876" y="123478"/>
                <a:ext cx="3754760" cy="925611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004048" y="1377952"/>
                <a:ext cx="20750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𝑡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𝑎𝑟𝑐𝑡𝑔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377952"/>
                <a:ext cx="2075055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948264" y="1384448"/>
                <a:ext cx="20239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+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384448"/>
                <a:ext cx="2023952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71" y="393166"/>
            <a:ext cx="4142309" cy="2787774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683568" y="1131590"/>
            <a:ext cx="349044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699792" y="1131590"/>
            <a:ext cx="0" cy="67380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707904" y="1129420"/>
            <a:ext cx="0" cy="67597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691680" y="1129420"/>
            <a:ext cx="0" cy="67597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50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8692" y="1285367"/>
            <a:ext cx="4572000" cy="38678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1285367"/>
            <a:ext cx="4572000" cy="38678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64554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627534"/>
                <a:ext cx="8291264" cy="795535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уравнение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𝑐𝑡𝑔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Решение:</a:t>
                </a:r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627534"/>
                <a:ext cx="8291264" cy="795535"/>
              </a:xfrm>
              <a:blipFill rotWithShape="1">
                <a:blip r:embed="rId3"/>
                <a:stretch>
                  <a:fillRect l="-882" t="-10000" b="-69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05" y="1529606"/>
            <a:ext cx="2592288" cy="1744610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043608" y="2067694"/>
            <a:ext cx="24706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979712" y="2075605"/>
            <a:ext cx="0" cy="326306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627784" y="2067694"/>
            <a:ext cx="0" cy="33421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342480" y="2067693"/>
            <a:ext cx="0" cy="334217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26402" y="3581099"/>
                <a:ext cx="1652312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𝑎𝑟𝑐𝑐𝑡𝑔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02" y="3581099"/>
                <a:ext cx="1652312" cy="401970"/>
              </a:xfrm>
              <a:prstGeom prst="rect">
                <a:avLst/>
              </a:prstGeom>
              <a:blipFill rotWithShape="1">
                <a:blip r:embed="rId5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344917" y="3613737"/>
                <a:ext cx="13659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+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917" y="3613737"/>
                <a:ext cx="136595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Группа 23"/>
          <p:cNvGrpSpPr/>
          <p:nvPr/>
        </p:nvGrpSpPr>
        <p:grpSpPr>
          <a:xfrm>
            <a:off x="6084168" y="1849691"/>
            <a:ext cx="1653528" cy="1298123"/>
            <a:chOff x="373816" y="847913"/>
            <a:chExt cx="3910152" cy="3069714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Овал 26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9" name="Прямая соединительная линия 28"/>
          <p:cNvCxnSpPr/>
          <p:nvPr/>
        </p:nvCxnSpPr>
        <p:spPr>
          <a:xfrm flipH="1" flipV="1">
            <a:off x="6024368" y="1948542"/>
            <a:ext cx="2382925" cy="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8028384" y="1923678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H="1">
            <a:off x="6056470" y="1849691"/>
            <a:ext cx="2220040" cy="100811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308133" y="2139702"/>
                <a:ext cx="3712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133" y="2139702"/>
                <a:ext cx="371255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195069" y="2643758"/>
                <a:ext cx="3754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069" y="2643758"/>
                <a:ext cx="375424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94832" y="4049658"/>
                <a:ext cx="2008114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832" y="4049658"/>
                <a:ext cx="2008114" cy="56477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02819" y="3536242"/>
                <a:ext cx="2060564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: 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ru-RU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819" y="3536242"/>
                <a:ext cx="2060564" cy="56477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502819" y="4063064"/>
                <a:ext cx="2449581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ru-RU" b="0" i="1" smtClean="0">
                          <a:latin typeface="Cambria Math"/>
                        </a:rPr>
                        <m:t>: </m:t>
                      </m:r>
                      <m:f>
                        <m:f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ru-RU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819" y="4063064"/>
                <a:ext cx="2449581" cy="56477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авая фигурная скобка 45"/>
          <p:cNvSpPr/>
          <p:nvPr/>
        </p:nvSpPr>
        <p:spPr>
          <a:xfrm>
            <a:off x="6805166" y="3672094"/>
            <a:ext cx="184454" cy="792088"/>
          </a:xfrm>
          <a:prstGeom prst="rightBrace">
            <a:avLst>
              <a:gd name="adj1" fmla="val 35737"/>
              <a:gd name="adj2" fmla="val 49117"/>
            </a:avLst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932988" y="3787497"/>
                <a:ext cx="2259786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988" y="3787497"/>
                <a:ext cx="2259786" cy="56477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754194" y="1570297"/>
                <a:ext cx="442044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1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14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4194" y="1570297"/>
                <a:ext cx="442044" cy="333168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14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30" grpId="0" animBg="1"/>
      <p:bldP spid="40" grpId="0"/>
      <p:bldP spid="41" grpId="0"/>
      <p:bldP spid="42" grpId="0"/>
      <p:bldP spid="44" grpId="0"/>
      <p:bldP spid="45" grpId="0"/>
      <p:bldP spid="46" grpId="0" animBg="1"/>
      <p:bldP spid="4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0" y="0"/>
            <a:ext cx="460851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998876" y="123478"/>
                <a:ext cx="3754760" cy="925611"/>
              </a:xfr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𝑐𝑡𝑔</m:t>
                          </m:r>
                        </m:fName>
                        <m: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998876" y="123478"/>
                <a:ext cx="3754760" cy="925611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725133" y="2571749"/>
                <a:ext cx="4157228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𝑡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𝑎𝑟𝑐𝑐𝑡𝑔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r>
                        <a:rPr lang="en-US" sz="2800" b="0" i="1" smtClean="0">
                          <a:latin typeface="Cambria Math"/>
                        </a:rPr>
                        <m:t>𝑎</m:t>
                      </m:r>
                      <m:r>
                        <a:rPr lang="en-US" sz="2800" i="1">
                          <a:latin typeface="Cambria Math"/>
                        </a:rPr>
                        <m:t>+ 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800" dirty="0"/>
              </a:p>
              <a:p>
                <a:endParaRPr lang="ru-RU" sz="28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5133" y="2571749"/>
                <a:ext cx="4157228" cy="95410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Группа 27"/>
          <p:cNvGrpSpPr/>
          <p:nvPr/>
        </p:nvGrpSpPr>
        <p:grpSpPr>
          <a:xfrm>
            <a:off x="678219" y="1118871"/>
            <a:ext cx="3233392" cy="2538415"/>
            <a:chOff x="373816" y="847913"/>
            <a:chExt cx="3910152" cy="3069714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2238447" y="847913"/>
              <a:ext cx="0" cy="306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H="1">
              <a:off x="373816" y="2347466"/>
              <a:ext cx="3910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Овал 30"/>
            <p:cNvSpPr/>
            <p:nvPr/>
          </p:nvSpPr>
          <p:spPr>
            <a:xfrm>
              <a:off x="983112" y="1092130"/>
              <a:ext cx="2510672" cy="251067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32" name="Прямая соединительная линия 31"/>
          <p:cNvCxnSpPr/>
          <p:nvPr/>
        </p:nvCxnSpPr>
        <p:spPr>
          <a:xfrm>
            <a:off x="678219" y="1320818"/>
            <a:ext cx="3218987" cy="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3459224" y="1273235"/>
            <a:ext cx="89401" cy="8940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1122769" y="1059582"/>
            <a:ext cx="2736304" cy="217295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895204" y="1532844"/>
                <a:ext cx="725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204" y="1532844"/>
                <a:ext cx="72597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51545" y="2948222"/>
                <a:ext cx="7341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545" y="2948222"/>
                <a:ext cx="73412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697327" y="1255951"/>
                <a:ext cx="35439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ru-RU" sz="2400" b="0" i="1" smtClean="0">
                          <a:latin typeface="Cambria Math"/>
                        </a:rPr>
                        <m:t>:</m:t>
                      </m:r>
                      <m:r>
                        <a:rPr lang="en-US" sz="2400" b="0" i="1" smtClean="0">
                          <a:latin typeface="Cambria Math"/>
                        </a:rPr>
                        <m:t>𝑎𝑟𝑐𝑐𝑡𝑔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𝑎</m:t>
                      </m:r>
                      <m:r>
                        <a:rPr lang="ru-RU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327" y="1255951"/>
                <a:ext cx="3543984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91225" y="1817816"/>
                <a:ext cx="41065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ru-RU" sz="2400" b="0" i="1" smtClean="0">
                          <a:latin typeface="Cambria Math"/>
                        </a:rPr>
                        <m:t>:</m:t>
                      </m:r>
                      <m:r>
                        <a:rPr lang="en-US" sz="2400" b="0" i="1" smtClean="0">
                          <a:latin typeface="Cambria Math"/>
                        </a:rPr>
                        <m:t>𝑎𝑟𝑐𝑐𝑡𝑔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𝑎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ru-RU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225" y="1817816"/>
                <a:ext cx="4106509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106583" y="934205"/>
                <a:ext cx="725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6583" y="934205"/>
                <a:ext cx="72597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573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33" grpId="0" animBg="1"/>
      <p:bldP spid="35" grpId="0"/>
      <p:bldP spid="36" grpId="0"/>
      <p:bldP spid="48" grpId="0"/>
      <p:bldP spid="49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843558"/>
                <a:ext cx="8229600" cy="4032448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𝑡𝑔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−6</m:t>
                      </m:r>
                      <m:r>
                        <a:rPr lang="en-US" b="0" i="1" smtClean="0">
                          <a:latin typeface="Cambria Math"/>
                        </a:rPr>
                        <m:t>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+5=0.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−6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+5=0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=1,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                           </m:t>
                      </m:r>
                      <m:r>
                        <a:rPr lang="en-US" b="0" i="1" smtClean="0">
                          <a:latin typeface="Cambria Math"/>
                        </a:rPr>
                        <m:t>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      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𝑎𝑟𝑐𝑡𝑔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5+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Ответ: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𝑎𝑟𝑐𝑡𝑔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5+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843558"/>
                <a:ext cx="8229600" cy="4032448"/>
              </a:xfrm>
              <a:blipFill rotWithShape="1">
                <a:blip r:embed="rId2"/>
                <a:stretch>
                  <a:fillRect l="-1259" t="-27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883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87574"/>
                <a:ext cx="8229600" cy="3744416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уравнение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𝑐𝑡𝑔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−2</m:t>
                      </m:r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−3=0.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−2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−3=0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=−1,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=−1                           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r>
                        <a:rPr lang="en-US" i="1">
                          <a:latin typeface="Cambria Math"/>
                        </a:rPr>
                        <m:t>𝑡𝑔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          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𝑎𝑟𝑐𝑐𝑡𝑔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3+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ru-RU" dirty="0"/>
                        <m:t>Ответ: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𝑎𝑟𝑐𝑐𝑡𝑔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3+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87574"/>
                <a:ext cx="8229600" cy="3744416"/>
              </a:xfrm>
              <a:blipFill rotWithShape="1">
                <a:blip r:embed="rId2"/>
                <a:stretch>
                  <a:fillRect l="-963" t="-26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994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042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87574"/>
                <a:ext cx="8229600" cy="3816424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Решить уравнение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𝑡𝑔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l-GR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l-GR" b="0" i="1" smtClean="0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l-GR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Решение: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>
                    <a:latin typeface="Cambria Math"/>
                  </a:rPr>
                  <a:t>2</a:t>
                </a:r>
                <a:endParaRPr lang="ru-RU" b="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3</m:t>
                      </m:r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Ответ: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en-US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87574"/>
                <a:ext cx="8229600" cy="3816424"/>
              </a:xfrm>
              <a:blipFill rotWithShape="1">
                <a:blip r:embed="rId2"/>
                <a:stretch>
                  <a:fillRect l="-963" t="-2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5940152" y="411510"/>
                <a:ext cx="22722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𝑐𝑡𝑔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ru-RU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411510"/>
                <a:ext cx="2272225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5959315" y="780841"/>
                <a:ext cx="2284536" cy="562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𝑡𝑔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l-GR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l-GR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l-GR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</a:rPr>
                        <m:t>𝑐𝑡𝑔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315" y="780841"/>
                <a:ext cx="2284536" cy="5629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7404806" y="411510"/>
                <a:ext cx="80757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𝑐𝑡𝑔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806" y="411510"/>
                <a:ext cx="807571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7309236" y="875758"/>
                <a:ext cx="9346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𝑐𝑡𝑔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9236" y="875758"/>
                <a:ext cx="93461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2108547" y="1383764"/>
                <a:ext cx="45877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547" y="1383764"/>
                <a:ext cx="458779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724672" y="1343816"/>
                <a:ext cx="877933" cy="4708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2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200" i="1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672" y="1343816"/>
                <a:ext cx="877933" cy="47083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611560" y="2178000"/>
                <a:ext cx="88889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𝑐𝑡𝑔</m:t>
                      </m:r>
                      <m:r>
                        <a:rPr lang="en-US" sz="2200" i="1">
                          <a:latin typeface="Cambria Math"/>
                        </a:rPr>
                        <m:t> </m:t>
                      </m:r>
                      <m:r>
                        <a:rPr lang="en-US" sz="22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178000"/>
                <a:ext cx="888898" cy="430887"/>
              </a:xfrm>
              <a:prstGeom prst="rect">
                <a:avLst/>
              </a:prstGeom>
              <a:blipFill rotWithShape="1">
                <a:blip r:embed="rId9"/>
                <a:stretch>
                  <a:fillRect b="-126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1515539" y="2175915"/>
                <a:ext cx="133292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b="0" i="1" smtClean="0">
                          <a:latin typeface="Cambria Math"/>
                        </a:rPr>
                        <m:t>(</m:t>
                      </m:r>
                      <m:r>
                        <a:rPr lang="en-US" sz="2200" i="1">
                          <a:latin typeface="Cambria Math"/>
                        </a:rPr>
                        <m:t>−</m:t>
                      </m:r>
                      <m:r>
                        <a:rPr lang="en-US" sz="2200" i="1">
                          <a:latin typeface="Cambria Math"/>
                        </a:rPr>
                        <m:t>𝑐𝑡𝑔</m:t>
                      </m:r>
                      <m:r>
                        <a:rPr lang="en-US" sz="2200" i="1">
                          <a:latin typeface="Cambria Math"/>
                        </a:rPr>
                        <m:t> </m:t>
                      </m:r>
                      <m:r>
                        <a:rPr lang="en-US" sz="2200" i="1">
                          <a:latin typeface="Cambria Math"/>
                        </a:rPr>
                        <m:t>𝑥</m:t>
                      </m:r>
                      <m:r>
                        <a:rPr lang="ru-RU" sz="2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539" y="2175915"/>
                <a:ext cx="1332929" cy="430887"/>
              </a:xfrm>
              <a:prstGeom prst="rect">
                <a:avLst/>
              </a:prstGeom>
              <a:blipFill rotWithShape="1">
                <a:blip r:embed="rId10"/>
                <a:stretch>
                  <a:fillRect l="-459" b="-154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271068" y="2178000"/>
                <a:ext cx="458780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068" y="2178000"/>
                <a:ext cx="458780" cy="43088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520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0.00617 L -0.73976 0.34228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70" y="16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34568E-6 L -0.0941 0.1611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5" y="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9.87654E-7 L -0.62917 0.25618 " pathEditMode="relative" ptsTypes="AA"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23457E-7 L -0.11268 0.15123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2" y="75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10" grpId="0"/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1971e6b8699738c419338f146bb80a129e7dfd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1094</Words>
  <Application>Microsoft Office PowerPoint</Application>
  <PresentationFormat>Экран (16:9)</PresentationFormat>
  <Paragraphs>132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Arctg, arcctg. Решение уравнений tg t=a, ctg t=a  </vt:lpstr>
      <vt:lpstr>Упражнение:</vt:lpstr>
      <vt:lpstr>Презентация PowerPoint</vt:lpstr>
      <vt:lpstr>Презентация PowerPoint</vt:lpstr>
      <vt:lpstr>Презентация PowerPoint</vt:lpstr>
      <vt:lpstr>Свойства:</vt:lpstr>
      <vt:lpstr>Пример:</vt:lpstr>
      <vt:lpstr>Пример:</vt:lpstr>
      <vt:lpstr>tg⁡〖t=a〗</vt:lpstr>
      <vt:lpstr>Пример:</vt:lpstr>
      <vt:lpstr>ctg⁡〖t=a〗</vt:lpstr>
      <vt:lpstr>Пример:</vt:lpstr>
      <vt:lpstr>Пример:</vt:lpstr>
      <vt:lpstr>Пример: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Arctg, arcctg. Решение уравнений</dc:title>
  <dc:creator>user</dc:creator>
  <cp:lastModifiedBy>User</cp:lastModifiedBy>
  <cp:revision>47</cp:revision>
  <dcterms:created xsi:type="dcterms:W3CDTF">2014-03-18T11:00:29Z</dcterms:created>
  <dcterms:modified xsi:type="dcterms:W3CDTF">2014-08-06T13:51:58Z</dcterms:modified>
</cp:coreProperties>
</file>